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Montserrat"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jdpXf8TIYsIy2yIX6/huLbl/ip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c366a2b853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c366a2b853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c366a2b853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2c366a2b853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c366a2b853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2c366a2b853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c366a2b85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c366a2b85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c366a2b85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c366a2b85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c366a2b85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2c366a2b853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c366a2b85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g2c366a2b853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c366a2b85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c366a2b85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c366a2b853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2c366a2b853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ctrTitle"/>
          </p:nvPr>
        </p:nvSpPr>
        <p:spPr>
          <a:xfrm>
            <a:off x="311704" y="744575"/>
            <a:ext cx="4191600" cy="18093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3600"/>
              <a:buFont typeface="Montserrat"/>
              <a:buNone/>
              <a:defRPr sz="3600" b="1">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3600"/>
              <a:buFont typeface="Montserrat"/>
              <a:buNone/>
              <a:defRPr sz="3600" b="1">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3600"/>
              <a:buFont typeface="Montserrat"/>
              <a:buNone/>
              <a:defRPr sz="3600" b="1">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3600"/>
              <a:buFont typeface="Montserrat"/>
              <a:buNone/>
              <a:defRPr sz="3600" b="1">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3600"/>
              <a:buFont typeface="Montserrat"/>
              <a:buNone/>
              <a:defRPr sz="3600" b="1">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3600"/>
              <a:buFont typeface="Montserrat"/>
              <a:buNone/>
              <a:defRPr sz="3600" b="1">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3600"/>
              <a:buFont typeface="Montserrat"/>
              <a:buNone/>
              <a:defRPr sz="3600" b="1">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3600"/>
              <a:buFont typeface="Montserrat"/>
              <a:buNone/>
              <a:defRPr sz="3600" b="1">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3600"/>
              <a:buFont typeface="Montserrat"/>
              <a:buNone/>
              <a:defRPr sz="3600" b="1">
                <a:solidFill>
                  <a:schemeClr val="lt1"/>
                </a:solidFill>
                <a:latin typeface="Montserrat"/>
                <a:ea typeface="Montserrat"/>
                <a:cs typeface="Montserrat"/>
                <a:sym typeface="Montserrat"/>
              </a:defRPr>
            </a:lvl9pPr>
          </a:lstStyle>
          <a:p>
            <a:endParaRPr/>
          </a:p>
        </p:txBody>
      </p:sp>
      <p:sp>
        <p:nvSpPr>
          <p:cNvPr id="11" name="Google Shape;11;p10"/>
          <p:cNvSpPr txBox="1">
            <a:spLocks noGrp="1"/>
          </p:cNvSpPr>
          <p:nvPr>
            <p:ph type="subTitle" idx="1"/>
          </p:nvPr>
        </p:nvSpPr>
        <p:spPr>
          <a:xfrm>
            <a:off x="311700" y="2655650"/>
            <a:ext cx="4191600" cy="969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9pPr>
          </a:lstStyle>
          <a:p>
            <a:endParaRPr/>
          </a:p>
        </p:txBody>
      </p:sp>
      <p:sp>
        <p:nvSpPr>
          <p:cNvPr id="12" name="Google Shape;1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20"/>
          <p:cNvSpPr txBox="1">
            <a:spLocks noGrp="1"/>
          </p:cNvSpPr>
          <p:nvPr>
            <p:ph type="title" hasCustomPrompt="1"/>
          </p:nvPr>
        </p:nvSpPr>
        <p:spPr>
          <a:xfrm>
            <a:off x="3753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22"/>
          <p:cNvSpPr txBox="1">
            <a:spLocks noGrp="1"/>
          </p:cNvSpPr>
          <p:nvPr>
            <p:ph type="title"/>
          </p:nvPr>
        </p:nvSpPr>
        <p:spPr>
          <a:xfrm>
            <a:off x="181942" y="159973"/>
            <a:ext cx="7886700" cy="3498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 name="Google Shape;52;p22"/>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3" name="Google Shape;53;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54" name="Google Shape;54;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55" name="Google Shape;55;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11"/>
          <p:cNvSpPr txBox="1">
            <a:spLocks noGrp="1"/>
          </p:cNvSpPr>
          <p:nvPr>
            <p:ph type="title"/>
          </p:nvPr>
        </p:nvSpPr>
        <p:spPr>
          <a:xfrm>
            <a:off x="439350" y="445025"/>
            <a:ext cx="83931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a:endParaRPr/>
          </a:p>
        </p:txBody>
      </p:sp>
      <p:sp>
        <p:nvSpPr>
          <p:cNvPr id="15" name="Google Shape;15;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marL="914400" lvl="1" indent="-3175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16" name="Google Shape;16;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12"/>
          <p:cNvSpPr txBox="1">
            <a:spLocks noGrp="1"/>
          </p:cNvSpPr>
          <p:nvPr>
            <p:ph type="title"/>
          </p:nvPr>
        </p:nvSpPr>
        <p:spPr>
          <a:xfrm>
            <a:off x="700200" y="2150850"/>
            <a:ext cx="7743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4100"/>
              <a:buFont typeface="Montserrat"/>
              <a:buNone/>
              <a:defRPr sz="4100" b="1">
                <a:latin typeface="Montserrat"/>
                <a:ea typeface="Montserrat"/>
                <a:cs typeface="Montserrat"/>
                <a:sym typeface="Montserrat"/>
              </a:defRPr>
            </a:lvl1pPr>
            <a:lvl2pPr lvl="1" algn="ctr">
              <a:lnSpc>
                <a:spcPct val="100000"/>
              </a:lnSpc>
              <a:spcBef>
                <a:spcPts val="0"/>
              </a:spcBef>
              <a:spcAft>
                <a:spcPts val="0"/>
              </a:spcAft>
              <a:buClr>
                <a:schemeClr val="lt1"/>
              </a:buClr>
              <a:buSzPts val="4100"/>
              <a:buFont typeface="Montserrat"/>
              <a:buNone/>
              <a:defRPr sz="4100" b="1">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4100"/>
              <a:buFont typeface="Montserrat"/>
              <a:buNone/>
              <a:defRPr sz="4100" b="1">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4100"/>
              <a:buFont typeface="Montserrat"/>
              <a:buNone/>
              <a:defRPr sz="4100" b="1">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4100"/>
              <a:buFont typeface="Montserrat"/>
              <a:buNone/>
              <a:defRPr sz="4100" b="1">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4100"/>
              <a:buFont typeface="Montserrat"/>
              <a:buNone/>
              <a:defRPr sz="4100" b="1">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4100"/>
              <a:buFont typeface="Montserrat"/>
              <a:buNone/>
              <a:defRPr sz="4100" b="1">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4100"/>
              <a:buFont typeface="Montserrat"/>
              <a:buNone/>
              <a:defRPr sz="4100" b="1">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4100"/>
              <a:buFont typeface="Montserrat"/>
              <a:buNone/>
              <a:defRPr sz="4100" b="1">
                <a:solidFill>
                  <a:schemeClr val="lt1"/>
                </a:solidFill>
                <a:latin typeface="Montserrat"/>
                <a:ea typeface="Montserrat"/>
                <a:cs typeface="Montserrat"/>
                <a:sym typeface="Montserrat"/>
              </a:defRPr>
            </a:lvl9pPr>
          </a:lstStyle>
          <a:p>
            <a:endParaRPr/>
          </a:p>
        </p:txBody>
      </p:sp>
      <p:sp>
        <p:nvSpPr>
          <p:cNvPr id="19" name="Google Shape;1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13"/>
          <p:cNvSpPr txBox="1">
            <a:spLocks noGrp="1"/>
          </p:cNvSpPr>
          <p:nvPr>
            <p:ph type="title"/>
          </p:nvPr>
        </p:nvSpPr>
        <p:spPr>
          <a:xfrm>
            <a:off x="439350" y="445025"/>
            <a:ext cx="83931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a:endParaRPr/>
          </a:p>
        </p:txBody>
      </p:sp>
      <p:sp>
        <p:nvSpPr>
          <p:cNvPr id="22" name="Google Shape;2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marL="914400" lvl="1" indent="-3175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23" name="Google Shape;2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endParaRPr/>
          </a:p>
        </p:txBody>
      </p:sp>
      <p:sp>
        <p:nvSpPr>
          <p:cNvPr id="26" name="Google Shape;26;p14"/>
          <p:cNvSpPr txBox="1">
            <a:spLocks noGrp="1"/>
          </p:cNvSpPr>
          <p:nvPr>
            <p:ph type="body" idx="1"/>
          </p:nvPr>
        </p:nvSpPr>
        <p:spPr>
          <a:xfrm>
            <a:off x="311700" y="2017425"/>
            <a:ext cx="3999900" cy="25515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7" name="Google Shape;27;p14"/>
          <p:cNvSpPr txBox="1">
            <a:spLocks noGrp="1"/>
          </p:cNvSpPr>
          <p:nvPr>
            <p:ph type="body" idx="2"/>
          </p:nvPr>
        </p:nvSpPr>
        <p:spPr>
          <a:xfrm>
            <a:off x="4832400" y="2162825"/>
            <a:ext cx="3999900" cy="24060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8" name="Google Shape;2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7"/>
          <p:cNvSpPr txBox="1">
            <a:spLocks noGrp="1"/>
          </p:cNvSpPr>
          <p:nvPr>
            <p:ph type="title"/>
          </p:nvPr>
        </p:nvSpPr>
        <p:spPr>
          <a:xfrm>
            <a:off x="1388100" y="526350"/>
            <a:ext cx="6367800" cy="4090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4100"/>
              <a:buFont typeface="Montserrat"/>
              <a:buNone/>
              <a:defRPr sz="4100" b="1">
                <a:latin typeface="Montserrat"/>
                <a:ea typeface="Montserrat"/>
                <a:cs typeface="Montserrat"/>
                <a:sym typeface="Montserrat"/>
              </a:defRPr>
            </a:lvl1pPr>
            <a:lvl2pPr lvl="1" algn="ctr">
              <a:lnSpc>
                <a:spcPct val="100000"/>
              </a:lnSpc>
              <a:spcBef>
                <a:spcPts val="0"/>
              </a:spcBef>
              <a:spcAft>
                <a:spcPts val="0"/>
              </a:spcAft>
              <a:buSzPts val="4100"/>
              <a:buFont typeface="Montserrat"/>
              <a:buNone/>
              <a:defRPr sz="4100" b="1">
                <a:latin typeface="Montserrat"/>
                <a:ea typeface="Montserrat"/>
                <a:cs typeface="Montserrat"/>
                <a:sym typeface="Montserrat"/>
              </a:defRPr>
            </a:lvl2pPr>
            <a:lvl3pPr lvl="2" algn="ctr">
              <a:lnSpc>
                <a:spcPct val="100000"/>
              </a:lnSpc>
              <a:spcBef>
                <a:spcPts val="0"/>
              </a:spcBef>
              <a:spcAft>
                <a:spcPts val="0"/>
              </a:spcAft>
              <a:buSzPts val="4100"/>
              <a:buFont typeface="Montserrat"/>
              <a:buNone/>
              <a:defRPr sz="4100" b="1">
                <a:latin typeface="Montserrat"/>
                <a:ea typeface="Montserrat"/>
                <a:cs typeface="Montserrat"/>
                <a:sym typeface="Montserrat"/>
              </a:defRPr>
            </a:lvl3pPr>
            <a:lvl4pPr lvl="3" algn="ctr">
              <a:lnSpc>
                <a:spcPct val="100000"/>
              </a:lnSpc>
              <a:spcBef>
                <a:spcPts val="0"/>
              </a:spcBef>
              <a:spcAft>
                <a:spcPts val="0"/>
              </a:spcAft>
              <a:buSzPts val="4100"/>
              <a:buFont typeface="Montserrat"/>
              <a:buNone/>
              <a:defRPr sz="4100" b="1">
                <a:latin typeface="Montserrat"/>
                <a:ea typeface="Montserrat"/>
                <a:cs typeface="Montserrat"/>
                <a:sym typeface="Montserrat"/>
              </a:defRPr>
            </a:lvl4pPr>
            <a:lvl5pPr lvl="4" algn="ctr">
              <a:lnSpc>
                <a:spcPct val="100000"/>
              </a:lnSpc>
              <a:spcBef>
                <a:spcPts val="0"/>
              </a:spcBef>
              <a:spcAft>
                <a:spcPts val="0"/>
              </a:spcAft>
              <a:buSzPts val="4100"/>
              <a:buFont typeface="Montserrat"/>
              <a:buNone/>
              <a:defRPr sz="4100" b="1">
                <a:latin typeface="Montserrat"/>
                <a:ea typeface="Montserrat"/>
                <a:cs typeface="Montserrat"/>
                <a:sym typeface="Montserrat"/>
              </a:defRPr>
            </a:lvl5pPr>
            <a:lvl6pPr lvl="5" algn="ctr">
              <a:lnSpc>
                <a:spcPct val="100000"/>
              </a:lnSpc>
              <a:spcBef>
                <a:spcPts val="0"/>
              </a:spcBef>
              <a:spcAft>
                <a:spcPts val="0"/>
              </a:spcAft>
              <a:buSzPts val="4100"/>
              <a:buFont typeface="Montserrat"/>
              <a:buNone/>
              <a:defRPr sz="4100" b="1">
                <a:latin typeface="Montserrat"/>
                <a:ea typeface="Montserrat"/>
                <a:cs typeface="Montserrat"/>
                <a:sym typeface="Montserrat"/>
              </a:defRPr>
            </a:lvl6pPr>
            <a:lvl7pPr lvl="6" algn="ctr">
              <a:lnSpc>
                <a:spcPct val="100000"/>
              </a:lnSpc>
              <a:spcBef>
                <a:spcPts val="0"/>
              </a:spcBef>
              <a:spcAft>
                <a:spcPts val="0"/>
              </a:spcAft>
              <a:buSzPts val="4100"/>
              <a:buFont typeface="Montserrat"/>
              <a:buNone/>
              <a:defRPr sz="4100" b="1">
                <a:latin typeface="Montserrat"/>
                <a:ea typeface="Montserrat"/>
                <a:cs typeface="Montserrat"/>
                <a:sym typeface="Montserrat"/>
              </a:defRPr>
            </a:lvl7pPr>
            <a:lvl8pPr lvl="7" algn="ctr">
              <a:lnSpc>
                <a:spcPct val="100000"/>
              </a:lnSpc>
              <a:spcBef>
                <a:spcPts val="0"/>
              </a:spcBef>
              <a:spcAft>
                <a:spcPts val="0"/>
              </a:spcAft>
              <a:buSzPts val="4100"/>
              <a:buFont typeface="Montserrat"/>
              <a:buNone/>
              <a:defRPr sz="4100" b="1">
                <a:latin typeface="Montserrat"/>
                <a:ea typeface="Montserrat"/>
                <a:cs typeface="Montserrat"/>
                <a:sym typeface="Montserrat"/>
              </a:defRPr>
            </a:lvl8pPr>
            <a:lvl9pPr lvl="8" algn="ctr">
              <a:lnSpc>
                <a:spcPct val="100000"/>
              </a:lnSpc>
              <a:spcBef>
                <a:spcPts val="0"/>
              </a:spcBef>
              <a:spcAft>
                <a:spcPts val="0"/>
              </a:spcAft>
              <a:buSzPts val="4100"/>
              <a:buFont typeface="Montserrat"/>
              <a:buNone/>
              <a:defRPr sz="4100" b="1">
                <a:latin typeface="Montserrat"/>
                <a:ea typeface="Montserrat"/>
                <a:cs typeface="Montserrat"/>
                <a:sym typeface="Montserrat"/>
              </a:defRPr>
            </a:lvl9pPr>
          </a:lstStyle>
          <a:p>
            <a:endParaRPr/>
          </a:p>
        </p:txBody>
      </p:sp>
      <p:sp>
        <p:nvSpPr>
          <p:cNvPr id="36" name="Google Shape;3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
          <p:cNvSpPr txBox="1">
            <a:spLocks noGrp="1"/>
          </p:cNvSpPr>
          <p:nvPr>
            <p:ph type="ctrTitle"/>
          </p:nvPr>
        </p:nvSpPr>
        <p:spPr>
          <a:xfrm>
            <a:off x="311704" y="744575"/>
            <a:ext cx="4191600" cy="1809300"/>
          </a:xfrm>
          <a:prstGeom prst="rect">
            <a:avLst/>
          </a:prstGeom>
          <a:noFill/>
          <a:ln>
            <a:noFill/>
          </a:ln>
        </p:spPr>
        <p:txBody>
          <a:bodyPr spcFirstLastPara="1" wrap="square" lIns="91425" tIns="91425" rIns="91425" bIns="91425" anchor="b" anchorCtr="0">
            <a:normAutofit/>
          </a:bodyPr>
          <a:lstStyle/>
          <a:p>
            <a:pPr marL="0" lvl="0" indent="0" algn="l" rtl="0">
              <a:spcBef>
                <a:spcPts val="0"/>
              </a:spcBef>
              <a:spcAft>
                <a:spcPts val="0"/>
              </a:spcAft>
              <a:buClr>
                <a:schemeClr val="dk1"/>
              </a:buClr>
              <a:buSzPct val="30555"/>
              <a:buFont typeface="Arial"/>
              <a:buNone/>
            </a:pPr>
            <a:r>
              <a:rPr lang="en-US"/>
              <a:t>Final Project</a:t>
            </a:r>
            <a:endParaRPr/>
          </a:p>
          <a:p>
            <a:pPr marL="0" lvl="0" indent="0" algn="l" rtl="0">
              <a:spcBef>
                <a:spcPts val="0"/>
              </a:spcBef>
              <a:spcAft>
                <a:spcPts val="0"/>
              </a:spcAft>
              <a:buClr>
                <a:schemeClr val="dk1"/>
              </a:buClr>
              <a:buSzPct val="30555"/>
              <a:buFont typeface="Arial"/>
              <a:buNone/>
            </a:pPr>
            <a:r>
              <a:rPr lang="en-US"/>
              <a:t>(Stage 1)</a:t>
            </a:r>
            <a:endParaRPr/>
          </a:p>
          <a:p>
            <a:pPr marL="0" lvl="0" indent="0" algn="l" rtl="0">
              <a:lnSpc>
                <a:spcPct val="100000"/>
              </a:lnSpc>
              <a:spcBef>
                <a:spcPts val="0"/>
              </a:spcBef>
              <a:spcAft>
                <a:spcPts val="0"/>
              </a:spcAft>
              <a:buSzPct val="111111"/>
              <a:buNone/>
            </a:pPr>
            <a:endParaRPr/>
          </a:p>
        </p:txBody>
      </p:sp>
      <p:sp>
        <p:nvSpPr>
          <p:cNvPr id="61" name="Google Shape;61;p1"/>
          <p:cNvSpPr txBox="1">
            <a:spLocks noGrp="1"/>
          </p:cNvSpPr>
          <p:nvPr>
            <p:ph type="ctrTitle"/>
          </p:nvPr>
        </p:nvSpPr>
        <p:spPr>
          <a:xfrm>
            <a:off x="334600" y="2827950"/>
            <a:ext cx="4191600" cy="2118300"/>
          </a:xfrm>
          <a:prstGeom prst="rect">
            <a:avLst/>
          </a:prstGeom>
          <a:noFill/>
          <a:ln>
            <a:noFill/>
          </a:ln>
        </p:spPr>
        <p:txBody>
          <a:bodyPr spcFirstLastPara="1" wrap="square" lIns="91425" tIns="91425" rIns="91425" bIns="91425" anchor="b" anchorCtr="0">
            <a:normAutofit fontScale="90000"/>
          </a:bodyPr>
          <a:lstStyle/>
          <a:p>
            <a:pPr marL="0" lvl="0" indent="0" algn="l" rtl="0">
              <a:spcBef>
                <a:spcPts val="0"/>
              </a:spcBef>
              <a:spcAft>
                <a:spcPts val="0"/>
              </a:spcAft>
              <a:buClr>
                <a:schemeClr val="dk1"/>
              </a:buClr>
              <a:buSzPct val="61111"/>
              <a:buFont typeface="Arial"/>
              <a:buNone/>
            </a:pPr>
            <a:r>
              <a:rPr lang="en-US" sz="1800"/>
              <a:t>Anggota Kelompok:</a:t>
            </a:r>
            <a:endParaRPr sz="1800"/>
          </a:p>
          <a:p>
            <a:pPr marL="0" lvl="0" indent="0" algn="l" rtl="0">
              <a:spcBef>
                <a:spcPts val="0"/>
              </a:spcBef>
              <a:spcAft>
                <a:spcPts val="0"/>
              </a:spcAft>
              <a:buClr>
                <a:schemeClr val="dk1"/>
              </a:buClr>
              <a:buSzPct val="61111"/>
              <a:buFont typeface="Arial"/>
              <a:buNone/>
            </a:pPr>
            <a:r>
              <a:rPr lang="en-US" sz="1800"/>
              <a:t>Muhammad Gilang Mahardika</a:t>
            </a:r>
            <a:endParaRPr sz="1800"/>
          </a:p>
          <a:p>
            <a:pPr marL="0" lvl="0" indent="0" algn="l" rtl="0">
              <a:spcBef>
                <a:spcPts val="0"/>
              </a:spcBef>
              <a:spcAft>
                <a:spcPts val="0"/>
              </a:spcAft>
              <a:buClr>
                <a:schemeClr val="dk1"/>
              </a:buClr>
              <a:buSzPct val="61111"/>
              <a:buFont typeface="Arial"/>
              <a:buNone/>
            </a:pPr>
            <a:r>
              <a:rPr lang="en-US" sz="1800"/>
              <a:t>Muhammad Farhan Al Hafizh</a:t>
            </a:r>
            <a:endParaRPr sz="1800"/>
          </a:p>
          <a:p>
            <a:pPr marL="0" lvl="0" indent="0" algn="l" rtl="0">
              <a:spcBef>
                <a:spcPts val="0"/>
              </a:spcBef>
              <a:spcAft>
                <a:spcPts val="0"/>
              </a:spcAft>
              <a:buClr>
                <a:schemeClr val="dk1"/>
              </a:buClr>
              <a:buSzPct val="61111"/>
              <a:buFont typeface="Arial"/>
              <a:buNone/>
            </a:pPr>
            <a:r>
              <a:rPr lang="en-US" sz="1800"/>
              <a:t>Suny Guinesya Ardiansyah</a:t>
            </a:r>
            <a:endParaRPr sz="1800"/>
          </a:p>
          <a:p>
            <a:pPr marL="0" lvl="0" indent="0" algn="l" rtl="0">
              <a:spcBef>
                <a:spcPts val="0"/>
              </a:spcBef>
              <a:spcAft>
                <a:spcPts val="0"/>
              </a:spcAft>
              <a:buClr>
                <a:schemeClr val="dk1"/>
              </a:buClr>
              <a:buSzPct val="61111"/>
              <a:buFont typeface="Arial"/>
              <a:buNone/>
            </a:pPr>
            <a:r>
              <a:rPr lang="en-US" sz="1800"/>
              <a:t>Aldi Pajar Romadon</a:t>
            </a:r>
            <a:endParaRPr sz="1800"/>
          </a:p>
          <a:p>
            <a:pPr marL="0" lvl="0" indent="0" algn="l" rtl="0">
              <a:spcBef>
                <a:spcPts val="0"/>
              </a:spcBef>
              <a:spcAft>
                <a:spcPts val="0"/>
              </a:spcAft>
              <a:buClr>
                <a:schemeClr val="dk1"/>
              </a:buClr>
              <a:buSzPct val="61111"/>
              <a:buFont typeface="Arial"/>
              <a:buNone/>
            </a:pPr>
            <a:r>
              <a:rPr lang="en-US" sz="1800"/>
              <a:t>Anuar Ali Syabana</a:t>
            </a:r>
            <a:endParaRPr sz="1800"/>
          </a:p>
          <a:p>
            <a:pPr marL="0" lvl="0" indent="0" algn="l" rtl="0">
              <a:spcBef>
                <a:spcPts val="0"/>
              </a:spcBef>
              <a:spcAft>
                <a:spcPts val="0"/>
              </a:spcAft>
              <a:buClr>
                <a:schemeClr val="dk1"/>
              </a:buClr>
              <a:buSzPct val="61111"/>
              <a:buFont typeface="Arial"/>
              <a:buNone/>
            </a:pPr>
            <a:r>
              <a:rPr lang="en-US" sz="1800"/>
              <a:t>Rivani Putra Irwanto</a:t>
            </a:r>
            <a:endParaRPr sz="1800"/>
          </a:p>
          <a:p>
            <a:pPr marL="0" lvl="0" indent="0" algn="l" rtl="0">
              <a:spcBef>
                <a:spcPts val="0"/>
              </a:spcBef>
              <a:spcAft>
                <a:spcPts val="0"/>
              </a:spcAft>
              <a:buClr>
                <a:schemeClr val="dk1"/>
              </a:buClr>
              <a:buSzPct val="61111"/>
              <a:buFont typeface="Arial"/>
              <a:buNone/>
            </a:pPr>
            <a:r>
              <a:rPr lang="en-US" sz="1800"/>
              <a:t>Agus Setiana</a:t>
            </a:r>
            <a:endParaRPr sz="1800"/>
          </a:p>
          <a:p>
            <a:pPr marL="0" lvl="0" indent="0" algn="l" rtl="0">
              <a:lnSpc>
                <a:spcPct val="100000"/>
              </a:lnSpc>
              <a:spcBef>
                <a:spcPts val="0"/>
              </a:spcBef>
              <a:spcAft>
                <a:spcPts val="0"/>
              </a:spcAft>
              <a:buSzPct val="200000"/>
              <a:buNone/>
            </a:pP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2c366a2b853_0_60"/>
          <p:cNvSpPr txBox="1"/>
          <p:nvPr/>
        </p:nvSpPr>
        <p:spPr>
          <a:xfrm>
            <a:off x="612950" y="1050475"/>
            <a:ext cx="3828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19" name="Google Shape;119;g2c366a2b853_0_60"/>
          <p:cNvSpPr txBox="1"/>
          <p:nvPr/>
        </p:nvSpPr>
        <p:spPr>
          <a:xfrm>
            <a:off x="412950" y="516550"/>
            <a:ext cx="8318100" cy="3879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200"/>
              <a:t>A. Bagaimana korelasi antara masing-masing feature dan label. Kira-kira feature mana saja yang paling relevan dan harus dipertahankan?</a:t>
            </a:r>
            <a:endParaRPr sz="1200"/>
          </a:p>
          <a:p>
            <a:pPr marL="0" marR="0" lvl="0" indent="0" algn="l" rtl="0">
              <a:lnSpc>
                <a:spcPct val="100000"/>
              </a:lnSpc>
              <a:spcBef>
                <a:spcPts val="0"/>
              </a:spcBef>
              <a:spcAft>
                <a:spcPts val="0"/>
              </a:spcAft>
              <a:buNone/>
            </a:pPr>
            <a:endParaRPr sz="1200"/>
          </a:p>
          <a:p>
            <a:pPr marL="0" marR="0" lvl="0" indent="0" algn="l" rtl="0">
              <a:lnSpc>
                <a:spcPct val="100000"/>
              </a:lnSpc>
              <a:spcBef>
                <a:spcPts val="0"/>
              </a:spcBef>
              <a:spcAft>
                <a:spcPts val="0"/>
              </a:spcAft>
              <a:buNone/>
            </a:pPr>
            <a:r>
              <a:rPr lang="en-US" sz="1200"/>
              <a:t>Setelah dilakukan visualisasi dengan heatmap kami dapat menyimpulkan beberapa korelasi kolom fitur terhadap kolom target kami (revenue) sebagai berikut:</a:t>
            </a:r>
            <a:endParaRPr sz="1200"/>
          </a:p>
          <a:p>
            <a:pPr marL="457200" marR="0" lvl="0" indent="-304800" algn="l" rtl="0">
              <a:lnSpc>
                <a:spcPct val="100000"/>
              </a:lnSpc>
              <a:spcBef>
                <a:spcPts val="0"/>
              </a:spcBef>
              <a:spcAft>
                <a:spcPts val="0"/>
              </a:spcAft>
              <a:buSzPts val="1200"/>
              <a:buChar char="-"/>
            </a:pPr>
            <a:r>
              <a:rPr lang="en-US" sz="1200"/>
              <a:t>korelasi positif terjadi dengan kolom PageValue (paling kuat), Product_Related, ProductRelated_Duration, Administrative, Informational, Administrative_Duration, Informational_duration, Month.</a:t>
            </a:r>
            <a:endParaRPr sz="1200"/>
          </a:p>
          <a:p>
            <a:pPr marL="457200" marR="0" lvl="0" indent="-304800" algn="l" rtl="0">
              <a:lnSpc>
                <a:spcPct val="100000"/>
              </a:lnSpc>
              <a:spcBef>
                <a:spcPts val="0"/>
              </a:spcBef>
              <a:spcAft>
                <a:spcPts val="0"/>
              </a:spcAft>
              <a:buSzPts val="1200"/>
              <a:buChar char="-"/>
            </a:pPr>
            <a:r>
              <a:rPr lang="en-US" sz="1200"/>
              <a:t>sedangkan korelasi negatif terjadi dengan kolom VisitorType, SpecialDay, ExitRates, BounceRates .</a:t>
            </a:r>
            <a:endParaRPr sz="1200"/>
          </a:p>
          <a:p>
            <a:pPr marL="457200" marR="0" lvl="0" indent="-304800" algn="l" rtl="0">
              <a:lnSpc>
                <a:spcPct val="100000"/>
              </a:lnSpc>
              <a:spcBef>
                <a:spcPts val="0"/>
              </a:spcBef>
              <a:spcAft>
                <a:spcPts val="0"/>
              </a:spcAft>
              <a:buSzPts val="1200"/>
              <a:buChar char="-"/>
            </a:pPr>
            <a:r>
              <a:rPr lang="en-US" sz="1200"/>
              <a:t>Serta korelasi yang lemah atau bahkan tidak ada  korelasi sama sekali terjadi pada kolom </a:t>
            </a:r>
            <a:r>
              <a:rPr lang="en-US" sz="1200">
                <a:solidFill>
                  <a:schemeClr val="dk1"/>
                </a:solidFill>
              </a:rPr>
              <a:t>Region, TrafficType, Browser, OperatingSystems, Weekend.</a:t>
            </a:r>
            <a:endParaRPr sz="1200">
              <a:solidFill>
                <a:schemeClr val="dk1"/>
              </a:solidFill>
            </a:endParaRPr>
          </a:p>
          <a:p>
            <a:pPr marL="457200" marR="0" lvl="0" indent="0" algn="l" rtl="0">
              <a:lnSpc>
                <a:spcPct val="100000"/>
              </a:lnSpc>
              <a:spcBef>
                <a:spcPts val="0"/>
              </a:spcBef>
              <a:spcAft>
                <a:spcPts val="0"/>
              </a:spcAft>
              <a:buNone/>
            </a:pPr>
            <a:endParaRPr sz="1200">
              <a:solidFill>
                <a:schemeClr val="dk1"/>
              </a:solidFill>
            </a:endParaRPr>
          </a:p>
          <a:p>
            <a:pPr marL="0" marR="0" lvl="0" indent="0" algn="l" rtl="0">
              <a:lnSpc>
                <a:spcPct val="100000"/>
              </a:lnSpc>
              <a:spcBef>
                <a:spcPts val="0"/>
              </a:spcBef>
              <a:spcAft>
                <a:spcPts val="0"/>
              </a:spcAft>
              <a:buNone/>
            </a:pPr>
            <a:r>
              <a:rPr lang="en-US" sz="1200"/>
              <a:t>B. Bagaimana korelasi antar-feature, apakah ada pola yang menarik? Apa yang perlu dilakukan terhadap feature itu?</a:t>
            </a:r>
            <a:endParaRPr sz="1200"/>
          </a:p>
          <a:p>
            <a:pPr marL="457200" marR="0" lvl="0" indent="-304800" algn="l" rtl="0">
              <a:lnSpc>
                <a:spcPct val="100000"/>
              </a:lnSpc>
              <a:spcBef>
                <a:spcPts val="0"/>
              </a:spcBef>
              <a:spcAft>
                <a:spcPts val="0"/>
              </a:spcAft>
              <a:buSzPts val="1200"/>
              <a:buChar char="-"/>
            </a:pPr>
            <a:r>
              <a:rPr lang="en-US" sz="1200"/>
              <a:t>selain itu korelasi positif kuat juga terjadi antara ProductRelated_Duration - ProductRelated, Informational_Duration - Informational, Product_Related - Administrative, serta Administrative - Administrative_Duration.</a:t>
            </a:r>
            <a:endParaRPr sz="1200"/>
          </a:p>
          <a:p>
            <a:pPr marL="457200" marR="0" lvl="0" indent="-304800" algn="l" rtl="0">
              <a:lnSpc>
                <a:spcPct val="100000"/>
              </a:lnSpc>
              <a:spcBef>
                <a:spcPts val="0"/>
              </a:spcBef>
              <a:spcAft>
                <a:spcPts val="0"/>
              </a:spcAft>
              <a:buSzPts val="1200"/>
              <a:buChar char="-"/>
            </a:pPr>
            <a:r>
              <a:rPr lang="en-US" sz="1200"/>
              <a:t>korelasi negatif juga terjadi pada kolom ExitRates - Product_Related, BounceRates - ProductRelated.</a:t>
            </a:r>
            <a:endParaRPr sz="1200"/>
          </a:p>
          <a:p>
            <a:pPr marL="457200" marR="0" lvl="0" indent="-304800" algn="l" rtl="0">
              <a:lnSpc>
                <a:spcPct val="100000"/>
              </a:lnSpc>
              <a:spcBef>
                <a:spcPts val="0"/>
              </a:spcBef>
              <a:spcAft>
                <a:spcPts val="0"/>
              </a:spcAft>
              <a:buSzPts val="1200"/>
              <a:buChar char="-"/>
            </a:pPr>
            <a:r>
              <a:rPr lang="en-US" sz="1200"/>
              <a:t>Selain itu korelasi antara kolom ProductRelated_duration - Product_related, dan ExitRates - BounceRates memiliki nilai di atas 0.7 yang memungkinkan antara kolom tersebut terjadi redundansi </a:t>
            </a:r>
            <a:endParaRPr sz="1200"/>
          </a:p>
          <a:p>
            <a:pPr marL="457200" marR="0" lvl="0" indent="-304800" algn="l" rtl="0">
              <a:lnSpc>
                <a:spcPct val="100000"/>
              </a:lnSpc>
              <a:spcBef>
                <a:spcPts val="0"/>
              </a:spcBef>
              <a:spcAft>
                <a:spcPts val="0"/>
              </a:spcAft>
              <a:buSzPts val="1200"/>
              <a:buChar char="-"/>
            </a:pPr>
            <a:r>
              <a:rPr lang="en-US" sz="1200"/>
              <a:t>beberapa kolom tidak memiliki korelasi atau korelasinya sangat kecil, diantaranya region - administrative, OperatingSystems - SpecialDay, dan lain-lain</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c366a2b853_0_73"/>
          <p:cNvSpPr txBox="1"/>
          <p:nvPr/>
        </p:nvSpPr>
        <p:spPr>
          <a:xfrm>
            <a:off x="612950" y="1012700"/>
            <a:ext cx="3828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25" name="Google Shape;125;g2c366a2b853_0_73"/>
          <p:cNvSpPr txBox="1">
            <a:spLocks noGrp="1"/>
          </p:cNvSpPr>
          <p:nvPr>
            <p:ph type="title"/>
          </p:nvPr>
        </p:nvSpPr>
        <p:spPr>
          <a:xfrm>
            <a:off x="462625" y="328650"/>
            <a:ext cx="83931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Font typeface="Montserrat"/>
              <a:buNone/>
            </a:pPr>
            <a:r>
              <a:rPr lang="en-US"/>
              <a:t>4. Business Insight (30 poin) </a:t>
            </a:r>
            <a:endParaRPr/>
          </a:p>
        </p:txBody>
      </p:sp>
      <p:sp>
        <p:nvSpPr>
          <p:cNvPr id="126" name="Google Shape;126;g2c366a2b853_0_73"/>
          <p:cNvSpPr txBox="1"/>
          <p:nvPr/>
        </p:nvSpPr>
        <p:spPr>
          <a:xfrm>
            <a:off x="537625" y="966175"/>
            <a:ext cx="83181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t>Dari proses EDA yang kami lakukan, kami menemukan beberapa fakta dari dataset yang dapat menjadi rekomendasi bisnis, diantaranya adalah:</a:t>
            </a:r>
            <a:endParaRPr sz="1300"/>
          </a:p>
          <a:p>
            <a:pPr marL="0" marR="0" lvl="0" indent="0" algn="l" rtl="0">
              <a:lnSpc>
                <a:spcPct val="100000"/>
              </a:lnSpc>
              <a:spcBef>
                <a:spcPts val="0"/>
              </a:spcBef>
              <a:spcAft>
                <a:spcPts val="0"/>
              </a:spcAft>
              <a:buNone/>
            </a:pPr>
            <a:endParaRPr sz="1300"/>
          </a:p>
          <a:p>
            <a:pPr marL="0" marR="0" lvl="0" indent="0" algn="l" rtl="0">
              <a:lnSpc>
                <a:spcPct val="100000"/>
              </a:lnSpc>
              <a:spcBef>
                <a:spcPts val="0"/>
              </a:spcBef>
              <a:spcAft>
                <a:spcPts val="0"/>
              </a:spcAft>
              <a:buNone/>
            </a:pPr>
            <a:endParaRPr sz="1300"/>
          </a:p>
        </p:txBody>
      </p:sp>
      <p:pic>
        <p:nvPicPr>
          <p:cNvPr id="127" name="Google Shape;127;g2c366a2b853_0_73"/>
          <p:cNvPicPr preferRelativeResize="0"/>
          <p:nvPr/>
        </p:nvPicPr>
        <p:blipFill>
          <a:blip r:embed="rId3">
            <a:alphaModFix/>
          </a:blip>
          <a:stretch>
            <a:fillRect/>
          </a:stretch>
        </p:blipFill>
        <p:spPr>
          <a:xfrm>
            <a:off x="612950" y="2016200"/>
            <a:ext cx="5551948" cy="2258425"/>
          </a:xfrm>
          <a:prstGeom prst="rect">
            <a:avLst/>
          </a:prstGeom>
          <a:noFill/>
          <a:ln>
            <a:noFill/>
          </a:ln>
        </p:spPr>
      </p:pic>
      <p:sp>
        <p:nvSpPr>
          <p:cNvPr id="128" name="Google Shape;128;g2c366a2b853_0_73"/>
          <p:cNvSpPr txBox="1"/>
          <p:nvPr/>
        </p:nvSpPr>
        <p:spPr>
          <a:xfrm>
            <a:off x="6281275" y="1551650"/>
            <a:ext cx="2765700" cy="33864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100000"/>
              </a:lnSpc>
              <a:spcBef>
                <a:spcPts val="0"/>
              </a:spcBef>
              <a:spcAft>
                <a:spcPts val="0"/>
              </a:spcAft>
              <a:buSzPts val="1300"/>
              <a:buAutoNum type="arabicPeriod"/>
            </a:pPr>
            <a:r>
              <a:rPr lang="en-US" sz="1300"/>
              <a:t> Meningkatkan ProductRelated pada waktu menjelang SpecialDay dikarenakan jumlah pengunjung meningkat pada saat menjelang hari khusus tertentu, dengan meningkatkan ProductRelated kemungkinan kunjungan dapat menghasilkan revenue mengingat ProductRelated memiliki korelasi yang positif dengan revenue.  </a:t>
            </a:r>
            <a:endParaRPr sz="1300"/>
          </a:p>
          <a:p>
            <a:pPr marL="0" marR="0" lvl="0" indent="0" algn="l" rtl="0">
              <a:lnSpc>
                <a:spcPct val="100000"/>
              </a:lnSpc>
              <a:spcBef>
                <a:spcPts val="0"/>
              </a:spcBef>
              <a:spcAft>
                <a:spcPts val="0"/>
              </a:spcAft>
              <a:buNone/>
            </a:pPr>
            <a:endParaRPr sz="1300"/>
          </a:p>
          <a:p>
            <a:pPr marL="0" marR="0" lvl="0" indent="0" algn="l" rtl="0">
              <a:lnSpc>
                <a:spcPct val="100000"/>
              </a:lnSpc>
              <a:spcBef>
                <a:spcPts val="0"/>
              </a:spcBef>
              <a:spcAft>
                <a:spcPts val="0"/>
              </a:spcAft>
              <a:buNone/>
            </a:pP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2c366a2b853_0_83"/>
          <p:cNvSpPr txBox="1"/>
          <p:nvPr/>
        </p:nvSpPr>
        <p:spPr>
          <a:xfrm>
            <a:off x="612950" y="1012700"/>
            <a:ext cx="3828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34" name="Google Shape;134;g2c366a2b853_0_83"/>
          <p:cNvSpPr txBox="1"/>
          <p:nvPr/>
        </p:nvSpPr>
        <p:spPr>
          <a:xfrm>
            <a:off x="612950" y="667250"/>
            <a:ext cx="80235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t>2. Meningkatkan rekomendasi product terkait pada week day saat jumlah kunjungan meningkat yang mana meningkatkan kemungkinan suatu kunjungan menghasilkan revenue</a:t>
            </a:r>
            <a:endParaRPr sz="1300"/>
          </a:p>
        </p:txBody>
      </p:sp>
      <p:pic>
        <p:nvPicPr>
          <p:cNvPr id="135" name="Google Shape;135;g2c366a2b853_0_83"/>
          <p:cNvPicPr preferRelativeResize="0"/>
          <p:nvPr/>
        </p:nvPicPr>
        <p:blipFill>
          <a:blip r:embed="rId3">
            <a:alphaModFix/>
          </a:blip>
          <a:stretch>
            <a:fillRect/>
          </a:stretch>
        </p:blipFill>
        <p:spPr>
          <a:xfrm>
            <a:off x="1285473" y="1970725"/>
            <a:ext cx="6678449" cy="2734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txBox="1"/>
          <p:nvPr/>
        </p:nvSpPr>
        <p:spPr>
          <a:xfrm>
            <a:off x="4249425" y="1012700"/>
            <a:ext cx="4582800" cy="1569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000"/>
              <a:t>A. Apakah ada kolom dengan tipe data kurang sesuai, atau nama kolom dan isinya kurang sesuai?</a:t>
            </a:r>
            <a:endParaRPr sz="1000"/>
          </a:p>
          <a:p>
            <a:pPr marL="0" marR="0" lvl="0" indent="0" algn="l" rtl="0">
              <a:lnSpc>
                <a:spcPct val="100000"/>
              </a:lnSpc>
              <a:spcBef>
                <a:spcPts val="0"/>
              </a:spcBef>
              <a:spcAft>
                <a:spcPts val="0"/>
              </a:spcAft>
              <a:buNone/>
            </a:pPr>
            <a:endParaRPr sz="1000"/>
          </a:p>
          <a:p>
            <a:pPr marL="0" marR="0" lvl="0" indent="0" algn="l" rtl="0">
              <a:lnSpc>
                <a:spcPct val="100000"/>
              </a:lnSpc>
              <a:spcBef>
                <a:spcPts val="0"/>
              </a:spcBef>
              <a:spcAft>
                <a:spcPts val="0"/>
              </a:spcAft>
              <a:buNone/>
            </a:pPr>
            <a:r>
              <a:rPr lang="en-US" sz="1000"/>
              <a:t>seperti kita lihat di sini bahwa beberapa kolom memiliki tipe data yang kami rasa kurang sesuai, kolom -kolom tersebut adalah OperatingSystems, Browser, Region, TrafficType yang mana menurut kami kolom-kolom tersebut merupakan kolom bertipe kategori (object) tetapi pada dataframe ini masih bertipe numerik (int, float)</a:t>
            </a:r>
            <a:endParaRPr sz="1000"/>
          </a:p>
          <a:p>
            <a:pPr marL="0" marR="0" lvl="0" indent="0" algn="l" rtl="0">
              <a:lnSpc>
                <a:spcPct val="100000"/>
              </a:lnSpc>
              <a:spcBef>
                <a:spcPts val="0"/>
              </a:spcBef>
              <a:spcAft>
                <a:spcPts val="0"/>
              </a:spcAft>
              <a:buNone/>
            </a:pPr>
            <a:endParaRPr sz="1000"/>
          </a:p>
        </p:txBody>
      </p:sp>
      <p:sp>
        <p:nvSpPr>
          <p:cNvPr id="67" name="Google Shape;67;p2"/>
          <p:cNvSpPr txBox="1">
            <a:spLocks noGrp="1"/>
          </p:cNvSpPr>
          <p:nvPr>
            <p:ph type="title"/>
          </p:nvPr>
        </p:nvSpPr>
        <p:spPr>
          <a:xfrm>
            <a:off x="439350" y="445025"/>
            <a:ext cx="83931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Font typeface="Montserrat"/>
              <a:buNone/>
            </a:pPr>
            <a:r>
              <a:rPr lang="en-US"/>
              <a:t>1. Descriptive Statistics (15 poin)</a:t>
            </a:r>
            <a:endParaRPr/>
          </a:p>
        </p:txBody>
      </p:sp>
      <p:pic>
        <p:nvPicPr>
          <p:cNvPr id="2" name="Picture 1"/>
          <p:cNvPicPr>
            <a:picLocks noChangeAspect="1"/>
          </p:cNvPicPr>
          <p:nvPr/>
        </p:nvPicPr>
        <p:blipFill>
          <a:blip r:embed="rId3"/>
          <a:stretch>
            <a:fillRect/>
          </a:stretch>
        </p:blipFill>
        <p:spPr>
          <a:xfrm>
            <a:off x="863420" y="1012700"/>
            <a:ext cx="2754885" cy="29828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2c366a2b853_0_4"/>
          <p:cNvSpPr txBox="1"/>
          <p:nvPr/>
        </p:nvSpPr>
        <p:spPr>
          <a:xfrm>
            <a:off x="4389075" y="1159925"/>
            <a:ext cx="4443300" cy="249296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solidFill>
                  <a:schemeClr val="dk1"/>
                </a:solidFill>
              </a:rPr>
              <a:t>B. </a:t>
            </a:r>
            <a:r>
              <a:rPr lang="en-US" sz="1000" dirty="0" err="1">
                <a:solidFill>
                  <a:schemeClr val="dk1"/>
                </a:solidFill>
              </a:rPr>
              <a:t>Apakah</a:t>
            </a:r>
            <a:r>
              <a:rPr lang="en-US" sz="1000" dirty="0">
                <a:solidFill>
                  <a:schemeClr val="dk1"/>
                </a:solidFill>
              </a:rPr>
              <a:t> </a:t>
            </a:r>
            <a:r>
              <a:rPr lang="en-US" sz="1000" dirty="0" err="1">
                <a:solidFill>
                  <a:schemeClr val="dk1"/>
                </a:solidFill>
              </a:rPr>
              <a:t>ada</a:t>
            </a:r>
            <a:r>
              <a:rPr lang="en-US" sz="1000" dirty="0">
                <a:solidFill>
                  <a:schemeClr val="dk1"/>
                </a:solidFill>
              </a:rPr>
              <a:t> </a:t>
            </a:r>
            <a:r>
              <a:rPr lang="en-US" sz="1000" dirty="0" err="1">
                <a:solidFill>
                  <a:schemeClr val="dk1"/>
                </a:solidFill>
              </a:rPr>
              <a:t>kolom</a:t>
            </a:r>
            <a:r>
              <a:rPr lang="en-US" sz="1000" dirty="0">
                <a:solidFill>
                  <a:schemeClr val="dk1"/>
                </a:solidFill>
              </a:rPr>
              <a:t> yang </a:t>
            </a:r>
            <a:r>
              <a:rPr lang="en-US" sz="1000" dirty="0" err="1">
                <a:solidFill>
                  <a:schemeClr val="dk1"/>
                </a:solidFill>
              </a:rPr>
              <a:t>memiliki</a:t>
            </a:r>
            <a:r>
              <a:rPr lang="en-US" sz="1000" dirty="0">
                <a:solidFill>
                  <a:schemeClr val="dk1"/>
                </a:solidFill>
              </a:rPr>
              <a:t> </a:t>
            </a:r>
            <a:r>
              <a:rPr lang="en-US" sz="1000" dirty="0" err="1">
                <a:solidFill>
                  <a:schemeClr val="dk1"/>
                </a:solidFill>
              </a:rPr>
              <a:t>nilai</a:t>
            </a:r>
            <a:r>
              <a:rPr lang="en-US" sz="1000" dirty="0">
                <a:solidFill>
                  <a:schemeClr val="dk1"/>
                </a:solidFill>
              </a:rPr>
              <a:t> </a:t>
            </a:r>
            <a:r>
              <a:rPr lang="en-US" sz="1000" dirty="0" err="1" smtClean="0">
                <a:solidFill>
                  <a:schemeClr val="dk1"/>
                </a:solidFill>
              </a:rPr>
              <a:t>kosong</a:t>
            </a:r>
            <a:r>
              <a:rPr lang="en-US" sz="1000" dirty="0" smtClean="0">
                <a:solidFill>
                  <a:schemeClr val="dk1"/>
                </a:solidFill>
              </a:rPr>
              <a:t> </a:t>
            </a:r>
            <a:r>
              <a:rPr lang="en-US" sz="1000" dirty="0" err="1" smtClean="0">
                <a:solidFill>
                  <a:schemeClr val="dk1"/>
                </a:solidFill>
              </a:rPr>
              <a:t>dan</a:t>
            </a:r>
            <a:r>
              <a:rPr lang="en-US" sz="1000" dirty="0" smtClean="0">
                <a:solidFill>
                  <a:schemeClr val="dk1"/>
                </a:solidFill>
              </a:rPr>
              <a:t> </a:t>
            </a:r>
            <a:r>
              <a:rPr lang="en-US" sz="1000" dirty="0" err="1" smtClean="0">
                <a:solidFill>
                  <a:schemeClr val="dk1"/>
                </a:solidFill>
              </a:rPr>
              <a:t>nilai</a:t>
            </a:r>
            <a:r>
              <a:rPr lang="en-US" sz="1000" dirty="0" smtClean="0">
                <a:solidFill>
                  <a:schemeClr val="dk1"/>
                </a:solidFill>
              </a:rPr>
              <a:t> yang </a:t>
            </a:r>
            <a:r>
              <a:rPr lang="en-US" sz="1000" dirty="0" err="1" smtClean="0">
                <a:solidFill>
                  <a:schemeClr val="dk1"/>
                </a:solidFill>
              </a:rPr>
              <a:t>duplikat</a:t>
            </a:r>
            <a:r>
              <a:rPr lang="en-US" sz="1000" dirty="0" smtClean="0">
                <a:solidFill>
                  <a:schemeClr val="dk1"/>
                </a:solidFill>
              </a:rPr>
              <a:t>? </a:t>
            </a:r>
            <a:r>
              <a:rPr lang="en-US" sz="1000" dirty="0" err="1">
                <a:solidFill>
                  <a:schemeClr val="dk1"/>
                </a:solidFill>
              </a:rPr>
              <a:t>Jika</a:t>
            </a:r>
            <a:r>
              <a:rPr lang="en-US" sz="1000" dirty="0">
                <a:solidFill>
                  <a:schemeClr val="dk1"/>
                </a:solidFill>
              </a:rPr>
              <a:t> </a:t>
            </a:r>
            <a:r>
              <a:rPr lang="en-US" sz="1000" dirty="0" err="1">
                <a:solidFill>
                  <a:schemeClr val="dk1"/>
                </a:solidFill>
              </a:rPr>
              <a:t>ada</a:t>
            </a:r>
            <a:r>
              <a:rPr lang="en-US" sz="1000" dirty="0">
                <a:solidFill>
                  <a:schemeClr val="dk1"/>
                </a:solidFill>
              </a:rPr>
              <a:t>, </a:t>
            </a:r>
            <a:r>
              <a:rPr lang="en-US" sz="1000" dirty="0" err="1">
                <a:solidFill>
                  <a:schemeClr val="dk1"/>
                </a:solidFill>
              </a:rPr>
              <a:t>apa</a:t>
            </a:r>
            <a:r>
              <a:rPr lang="en-US" sz="1000" dirty="0">
                <a:solidFill>
                  <a:schemeClr val="dk1"/>
                </a:solidFill>
              </a:rPr>
              <a:t> </a:t>
            </a:r>
            <a:r>
              <a:rPr lang="en-US" sz="1000" dirty="0" err="1">
                <a:solidFill>
                  <a:schemeClr val="dk1"/>
                </a:solidFill>
              </a:rPr>
              <a:t>saja</a:t>
            </a:r>
            <a:r>
              <a:rPr lang="en-US" sz="1000" dirty="0">
                <a:solidFill>
                  <a:schemeClr val="dk1"/>
                </a:solidFill>
              </a:rPr>
              <a:t>?</a:t>
            </a:r>
            <a:endParaRPr sz="1000" dirty="0">
              <a:solidFill>
                <a:schemeClr val="dk1"/>
              </a:solidFill>
            </a:endParaRPr>
          </a:p>
          <a:p>
            <a:pPr marL="0" lvl="0" indent="0" algn="l" rtl="0">
              <a:spcBef>
                <a:spcPts val="0"/>
              </a:spcBef>
              <a:spcAft>
                <a:spcPts val="0"/>
              </a:spcAft>
              <a:buNone/>
            </a:pPr>
            <a:endParaRPr sz="1000" dirty="0">
              <a:solidFill>
                <a:schemeClr val="dk1"/>
              </a:solidFill>
            </a:endParaRPr>
          </a:p>
          <a:p>
            <a:pPr marL="0" lvl="0" indent="0" algn="l" rtl="0">
              <a:spcBef>
                <a:spcPts val="0"/>
              </a:spcBef>
              <a:spcAft>
                <a:spcPts val="0"/>
              </a:spcAft>
              <a:buNone/>
            </a:pPr>
            <a:r>
              <a:rPr lang="en-US" sz="1000" dirty="0">
                <a:solidFill>
                  <a:schemeClr val="dk1"/>
                </a:solidFill>
              </a:rPr>
              <a:t>Kami </a:t>
            </a:r>
            <a:r>
              <a:rPr lang="en-US" sz="1000" dirty="0" err="1">
                <a:solidFill>
                  <a:schemeClr val="dk1"/>
                </a:solidFill>
              </a:rPr>
              <a:t>mendapati</a:t>
            </a:r>
            <a:r>
              <a:rPr lang="en-US" sz="1000" dirty="0">
                <a:solidFill>
                  <a:schemeClr val="dk1"/>
                </a:solidFill>
              </a:rPr>
              <a:t> </a:t>
            </a:r>
            <a:r>
              <a:rPr lang="en-US" sz="1000" dirty="0" err="1">
                <a:solidFill>
                  <a:schemeClr val="dk1"/>
                </a:solidFill>
              </a:rPr>
              <a:t>bebrapa</a:t>
            </a:r>
            <a:r>
              <a:rPr lang="en-US" sz="1000" dirty="0">
                <a:solidFill>
                  <a:schemeClr val="dk1"/>
                </a:solidFill>
              </a:rPr>
              <a:t> </a:t>
            </a:r>
            <a:r>
              <a:rPr lang="en-US" sz="1000" dirty="0" err="1">
                <a:solidFill>
                  <a:schemeClr val="dk1"/>
                </a:solidFill>
              </a:rPr>
              <a:t>kolom</a:t>
            </a:r>
            <a:r>
              <a:rPr lang="en-US" sz="1000" dirty="0">
                <a:solidFill>
                  <a:schemeClr val="dk1"/>
                </a:solidFill>
              </a:rPr>
              <a:t> yang </a:t>
            </a:r>
            <a:r>
              <a:rPr lang="en-US" sz="1000" dirty="0" err="1">
                <a:solidFill>
                  <a:schemeClr val="dk1"/>
                </a:solidFill>
              </a:rPr>
              <a:t>memiliki</a:t>
            </a:r>
            <a:r>
              <a:rPr lang="en-US" sz="1000" dirty="0">
                <a:solidFill>
                  <a:schemeClr val="dk1"/>
                </a:solidFill>
              </a:rPr>
              <a:t> </a:t>
            </a:r>
            <a:r>
              <a:rPr lang="en-US" sz="1000" dirty="0" err="1">
                <a:solidFill>
                  <a:schemeClr val="dk1"/>
                </a:solidFill>
              </a:rPr>
              <a:t>nilai</a:t>
            </a:r>
            <a:r>
              <a:rPr lang="en-US" sz="1000" dirty="0">
                <a:solidFill>
                  <a:schemeClr val="dk1"/>
                </a:solidFill>
              </a:rPr>
              <a:t> yang </a:t>
            </a:r>
            <a:r>
              <a:rPr lang="en-US" sz="1000" dirty="0" err="1">
                <a:solidFill>
                  <a:schemeClr val="dk1"/>
                </a:solidFill>
              </a:rPr>
              <a:t>kosong</a:t>
            </a:r>
            <a:r>
              <a:rPr lang="en-US" sz="1000" dirty="0">
                <a:solidFill>
                  <a:schemeClr val="dk1"/>
                </a:solidFill>
              </a:rPr>
              <a:t> </a:t>
            </a:r>
            <a:r>
              <a:rPr lang="en-US" sz="1000" dirty="0" err="1">
                <a:solidFill>
                  <a:schemeClr val="dk1"/>
                </a:solidFill>
              </a:rPr>
              <a:t>diantaranya</a:t>
            </a:r>
            <a:r>
              <a:rPr lang="en-US" sz="1000" dirty="0">
                <a:solidFill>
                  <a:schemeClr val="dk1"/>
                </a:solidFill>
              </a:rPr>
              <a:t> </a:t>
            </a:r>
            <a:r>
              <a:rPr lang="en-US" sz="1000" dirty="0" err="1">
                <a:solidFill>
                  <a:schemeClr val="dk1"/>
                </a:solidFill>
              </a:rPr>
              <a:t>sebagai</a:t>
            </a:r>
            <a:r>
              <a:rPr lang="en-US" sz="1000" dirty="0">
                <a:solidFill>
                  <a:schemeClr val="dk1"/>
                </a:solidFill>
              </a:rPr>
              <a:t> </a:t>
            </a:r>
            <a:r>
              <a:rPr lang="en-US" sz="1000" dirty="0" err="1">
                <a:solidFill>
                  <a:schemeClr val="dk1"/>
                </a:solidFill>
              </a:rPr>
              <a:t>berikut</a:t>
            </a:r>
            <a:r>
              <a:rPr lang="en-US" sz="1000" dirty="0">
                <a:solidFill>
                  <a:schemeClr val="dk1"/>
                </a:solidFill>
              </a:rPr>
              <a:t>:</a:t>
            </a:r>
            <a:endParaRPr sz="1000" dirty="0">
              <a:solidFill>
                <a:schemeClr val="dk1"/>
              </a:solidFill>
            </a:endParaRPr>
          </a:p>
          <a:p>
            <a:pPr marL="0" lvl="0" indent="0" algn="l" rtl="0">
              <a:spcBef>
                <a:spcPts val="0"/>
              </a:spcBef>
              <a:spcAft>
                <a:spcPts val="0"/>
              </a:spcAft>
              <a:buNone/>
            </a:pPr>
            <a:endParaRPr sz="1000" dirty="0">
              <a:solidFill>
                <a:schemeClr val="dk1"/>
              </a:solidFill>
            </a:endParaRPr>
          </a:p>
          <a:p>
            <a:pPr marL="0" lvl="0" indent="0" algn="l" rtl="0">
              <a:spcBef>
                <a:spcPts val="0"/>
              </a:spcBef>
              <a:spcAft>
                <a:spcPts val="0"/>
              </a:spcAft>
              <a:buNone/>
            </a:pPr>
            <a:r>
              <a:rPr lang="en-US" sz="1000" dirty="0">
                <a:solidFill>
                  <a:schemeClr val="dk1"/>
                </a:solidFill>
              </a:rPr>
              <a:t>Administrative		</a:t>
            </a:r>
            <a:r>
              <a:rPr lang="en-US" sz="1000" dirty="0" smtClean="0">
                <a:solidFill>
                  <a:schemeClr val="dk1"/>
                </a:solidFill>
              </a:rPr>
              <a:t>111</a:t>
            </a:r>
            <a:endParaRPr sz="1000" dirty="0">
              <a:solidFill>
                <a:schemeClr val="dk1"/>
              </a:solidFill>
            </a:endParaRPr>
          </a:p>
          <a:p>
            <a:pPr marL="0" lvl="0" indent="0" algn="l" rtl="0">
              <a:spcBef>
                <a:spcPts val="0"/>
              </a:spcBef>
              <a:spcAft>
                <a:spcPts val="0"/>
              </a:spcAft>
              <a:buNone/>
            </a:pPr>
            <a:r>
              <a:rPr lang="en-US" sz="1000" dirty="0" err="1">
                <a:solidFill>
                  <a:schemeClr val="dk1"/>
                </a:solidFill>
              </a:rPr>
              <a:t>Administrative_Duration</a:t>
            </a:r>
            <a:r>
              <a:rPr lang="en-US" sz="1000" dirty="0">
                <a:solidFill>
                  <a:schemeClr val="dk1"/>
                </a:solidFill>
              </a:rPr>
              <a:t>	</a:t>
            </a:r>
            <a:r>
              <a:rPr lang="en-US" sz="1000" dirty="0" smtClean="0">
                <a:solidFill>
                  <a:schemeClr val="dk1"/>
                </a:solidFill>
              </a:rPr>
              <a:t>633</a:t>
            </a:r>
            <a:endParaRPr sz="1000" dirty="0">
              <a:solidFill>
                <a:schemeClr val="dk1"/>
              </a:solidFill>
            </a:endParaRPr>
          </a:p>
          <a:p>
            <a:pPr marL="0" lvl="0" indent="0" algn="l" rtl="0">
              <a:spcBef>
                <a:spcPts val="0"/>
              </a:spcBef>
              <a:spcAft>
                <a:spcPts val="0"/>
              </a:spcAft>
              <a:buNone/>
            </a:pPr>
            <a:r>
              <a:rPr lang="en-US" sz="1000" dirty="0" err="1">
                <a:solidFill>
                  <a:schemeClr val="dk1"/>
                </a:solidFill>
              </a:rPr>
              <a:t>ProductRelated_Duration</a:t>
            </a:r>
            <a:r>
              <a:rPr lang="en-US" sz="1000" dirty="0">
                <a:solidFill>
                  <a:schemeClr val="dk1"/>
                </a:solidFill>
              </a:rPr>
              <a:t>    	639</a:t>
            </a:r>
            <a:endParaRPr sz="1000" dirty="0">
              <a:solidFill>
                <a:schemeClr val="dk1"/>
              </a:solidFill>
            </a:endParaRPr>
          </a:p>
          <a:p>
            <a:pPr marL="0" lvl="0" indent="0" algn="l" rtl="0">
              <a:spcBef>
                <a:spcPts val="0"/>
              </a:spcBef>
              <a:spcAft>
                <a:spcPts val="0"/>
              </a:spcAft>
              <a:buNone/>
            </a:pPr>
            <a:r>
              <a:rPr lang="en-US" sz="1000" dirty="0" err="1">
                <a:solidFill>
                  <a:schemeClr val="dk1"/>
                </a:solidFill>
              </a:rPr>
              <a:t>BounceRates</a:t>
            </a:r>
            <a:r>
              <a:rPr lang="en-US" sz="1000" dirty="0">
                <a:solidFill>
                  <a:schemeClr val="dk1"/>
                </a:solidFill>
              </a:rPr>
              <a:t>                 	</a:t>
            </a:r>
            <a:r>
              <a:rPr lang="en-US" sz="1000" dirty="0" smtClean="0">
                <a:solidFill>
                  <a:schemeClr val="dk1"/>
                </a:solidFill>
              </a:rPr>
              <a:t>74</a:t>
            </a:r>
            <a:endParaRPr sz="1000" dirty="0">
              <a:solidFill>
                <a:schemeClr val="dk1"/>
              </a:solidFill>
            </a:endParaRPr>
          </a:p>
          <a:p>
            <a:pPr marL="0" lvl="0" indent="0" algn="l" rtl="0">
              <a:spcBef>
                <a:spcPts val="0"/>
              </a:spcBef>
              <a:spcAft>
                <a:spcPts val="0"/>
              </a:spcAft>
              <a:buNone/>
            </a:pPr>
            <a:r>
              <a:rPr lang="en-US" sz="1000" dirty="0" err="1">
                <a:solidFill>
                  <a:schemeClr val="dk1"/>
                </a:solidFill>
              </a:rPr>
              <a:t>OperatingSystems</a:t>
            </a:r>
            <a:r>
              <a:rPr lang="en-US" sz="1000" dirty="0">
                <a:solidFill>
                  <a:schemeClr val="dk1"/>
                </a:solidFill>
              </a:rPr>
              <a:t>           	524</a:t>
            </a:r>
            <a:endParaRPr sz="1000" dirty="0">
              <a:solidFill>
                <a:schemeClr val="dk1"/>
              </a:solidFill>
            </a:endParaRPr>
          </a:p>
          <a:p>
            <a:pPr marL="0" lvl="0" indent="0" algn="l" rtl="0">
              <a:spcBef>
                <a:spcPts val="0"/>
              </a:spcBef>
              <a:spcAft>
                <a:spcPts val="0"/>
              </a:spcAft>
              <a:buNone/>
            </a:pPr>
            <a:endParaRPr sz="1000" dirty="0">
              <a:solidFill>
                <a:schemeClr val="dk1"/>
              </a:solidFill>
            </a:endParaRPr>
          </a:p>
          <a:p>
            <a:pPr marL="0" lvl="0" indent="0" algn="l" rtl="0">
              <a:spcBef>
                <a:spcPts val="0"/>
              </a:spcBef>
              <a:spcAft>
                <a:spcPts val="0"/>
              </a:spcAft>
              <a:buClr>
                <a:schemeClr val="dk1"/>
              </a:buClr>
              <a:buSzPts val="1100"/>
              <a:buFont typeface="Arial"/>
              <a:buNone/>
            </a:pPr>
            <a:r>
              <a:rPr lang="en-US" sz="1000" dirty="0" err="1">
                <a:solidFill>
                  <a:schemeClr val="dk1"/>
                </a:solidFill>
              </a:rPr>
              <a:t>P</a:t>
            </a:r>
            <a:r>
              <a:rPr lang="en-US" sz="1000" dirty="0" err="1" smtClean="0">
                <a:solidFill>
                  <a:schemeClr val="dk1"/>
                </a:solidFill>
              </a:rPr>
              <a:t>ersentase</a:t>
            </a:r>
            <a:r>
              <a:rPr lang="en-US" sz="1000" dirty="0" smtClean="0">
                <a:solidFill>
                  <a:schemeClr val="dk1"/>
                </a:solidFill>
              </a:rPr>
              <a:t> </a:t>
            </a:r>
            <a:r>
              <a:rPr lang="en-US" sz="1000" dirty="0" err="1">
                <a:solidFill>
                  <a:schemeClr val="dk1"/>
                </a:solidFill>
              </a:rPr>
              <a:t>nilai</a:t>
            </a:r>
            <a:r>
              <a:rPr lang="en-US" sz="1000" dirty="0">
                <a:solidFill>
                  <a:schemeClr val="dk1"/>
                </a:solidFill>
              </a:rPr>
              <a:t> </a:t>
            </a:r>
            <a:r>
              <a:rPr lang="en-US" sz="1000" dirty="0" err="1" smtClean="0">
                <a:solidFill>
                  <a:schemeClr val="dk1"/>
                </a:solidFill>
              </a:rPr>
              <a:t>hilang</a:t>
            </a:r>
            <a:r>
              <a:rPr lang="en-US" sz="1000" dirty="0" smtClean="0">
                <a:solidFill>
                  <a:schemeClr val="dk1"/>
                </a:solidFill>
              </a:rPr>
              <a:t> </a:t>
            </a:r>
            <a:r>
              <a:rPr lang="en-US" sz="1000" dirty="0" err="1" smtClean="0">
                <a:solidFill>
                  <a:schemeClr val="dk1"/>
                </a:solidFill>
              </a:rPr>
              <a:t>serta</a:t>
            </a:r>
            <a:r>
              <a:rPr lang="en-US" sz="1000" dirty="0" smtClean="0">
                <a:solidFill>
                  <a:schemeClr val="dk1"/>
                </a:solidFill>
              </a:rPr>
              <a:t> </a:t>
            </a:r>
            <a:r>
              <a:rPr lang="en-US" sz="1000" dirty="0" err="1" smtClean="0">
                <a:solidFill>
                  <a:schemeClr val="dk1"/>
                </a:solidFill>
              </a:rPr>
              <a:t>nilai</a:t>
            </a:r>
            <a:r>
              <a:rPr lang="en-US" sz="1000" dirty="0" smtClean="0">
                <a:solidFill>
                  <a:schemeClr val="dk1"/>
                </a:solidFill>
              </a:rPr>
              <a:t> </a:t>
            </a:r>
            <a:r>
              <a:rPr lang="en-US" sz="1000" dirty="0" err="1" smtClean="0">
                <a:solidFill>
                  <a:schemeClr val="dk1"/>
                </a:solidFill>
              </a:rPr>
              <a:t>duplikat</a:t>
            </a:r>
            <a:r>
              <a:rPr lang="en-US" sz="1000" dirty="0" smtClean="0">
                <a:solidFill>
                  <a:schemeClr val="dk1"/>
                </a:solidFill>
              </a:rPr>
              <a:t> </a:t>
            </a:r>
            <a:r>
              <a:rPr lang="en-US" sz="1000" dirty="0" err="1">
                <a:solidFill>
                  <a:schemeClr val="dk1"/>
                </a:solidFill>
              </a:rPr>
              <a:t>dari</a:t>
            </a:r>
            <a:r>
              <a:rPr lang="en-US" sz="1000" dirty="0">
                <a:solidFill>
                  <a:schemeClr val="dk1"/>
                </a:solidFill>
              </a:rPr>
              <a:t> </a:t>
            </a:r>
            <a:r>
              <a:rPr lang="en-US" sz="1000" dirty="0" err="1">
                <a:solidFill>
                  <a:schemeClr val="dk1"/>
                </a:solidFill>
              </a:rPr>
              <a:t>kolom-kolom</a:t>
            </a:r>
            <a:r>
              <a:rPr lang="en-US" sz="1000" dirty="0">
                <a:solidFill>
                  <a:schemeClr val="dk1"/>
                </a:solidFill>
              </a:rPr>
              <a:t> </a:t>
            </a:r>
            <a:r>
              <a:rPr lang="en-US" sz="1000" dirty="0" err="1">
                <a:solidFill>
                  <a:schemeClr val="dk1"/>
                </a:solidFill>
              </a:rPr>
              <a:t>tersebut</a:t>
            </a:r>
            <a:r>
              <a:rPr lang="en-US" sz="1000" dirty="0">
                <a:solidFill>
                  <a:schemeClr val="dk1"/>
                </a:solidFill>
              </a:rPr>
              <a:t> </a:t>
            </a:r>
            <a:r>
              <a:rPr lang="en-US" sz="1000" dirty="0" err="1">
                <a:solidFill>
                  <a:schemeClr val="dk1"/>
                </a:solidFill>
              </a:rPr>
              <a:t>juga</a:t>
            </a:r>
            <a:r>
              <a:rPr lang="en-US" sz="1000" dirty="0">
                <a:solidFill>
                  <a:schemeClr val="dk1"/>
                </a:solidFill>
              </a:rPr>
              <a:t> </a:t>
            </a:r>
            <a:r>
              <a:rPr lang="en-US" sz="1000" dirty="0" err="1">
                <a:solidFill>
                  <a:schemeClr val="dk1"/>
                </a:solidFill>
              </a:rPr>
              <a:t>dapat</a:t>
            </a:r>
            <a:r>
              <a:rPr lang="en-US" sz="1000" dirty="0">
                <a:solidFill>
                  <a:schemeClr val="dk1"/>
                </a:solidFill>
              </a:rPr>
              <a:t> </a:t>
            </a:r>
            <a:r>
              <a:rPr lang="en-US" sz="1000" dirty="0" err="1">
                <a:solidFill>
                  <a:schemeClr val="dk1"/>
                </a:solidFill>
              </a:rPr>
              <a:t>dilihat</a:t>
            </a:r>
            <a:r>
              <a:rPr lang="en-US" sz="1000" dirty="0">
                <a:solidFill>
                  <a:schemeClr val="dk1"/>
                </a:solidFill>
              </a:rPr>
              <a:t> </a:t>
            </a:r>
            <a:r>
              <a:rPr lang="en-US" sz="1000" dirty="0" err="1">
                <a:solidFill>
                  <a:schemeClr val="dk1"/>
                </a:solidFill>
              </a:rPr>
              <a:t>pada</a:t>
            </a:r>
            <a:r>
              <a:rPr lang="en-US" sz="1000" dirty="0">
                <a:solidFill>
                  <a:schemeClr val="dk1"/>
                </a:solidFill>
              </a:rPr>
              <a:t> </a:t>
            </a:r>
            <a:r>
              <a:rPr lang="en-US" sz="1000" dirty="0" err="1">
                <a:solidFill>
                  <a:schemeClr val="dk1"/>
                </a:solidFill>
              </a:rPr>
              <a:t>gambar</a:t>
            </a:r>
            <a:r>
              <a:rPr lang="en-US" sz="1000" dirty="0">
                <a:solidFill>
                  <a:schemeClr val="dk1"/>
                </a:solidFill>
              </a:rPr>
              <a:t>.</a:t>
            </a:r>
            <a:endParaRPr sz="1000" dirty="0">
              <a:solidFill>
                <a:schemeClr val="dk1"/>
              </a:solidFill>
            </a:endParaRPr>
          </a:p>
          <a:p>
            <a:pPr marL="0" marR="0" lvl="0" indent="0" algn="l" rtl="0">
              <a:lnSpc>
                <a:spcPct val="100000"/>
              </a:lnSpc>
              <a:spcBef>
                <a:spcPts val="0"/>
              </a:spcBef>
              <a:spcAft>
                <a:spcPts val="0"/>
              </a:spcAft>
              <a:buNone/>
            </a:pPr>
            <a:endParaRPr sz="1000" dirty="0"/>
          </a:p>
        </p:txBody>
      </p:sp>
      <p:pic>
        <p:nvPicPr>
          <p:cNvPr id="2" name="Picture 1"/>
          <p:cNvPicPr>
            <a:picLocks noChangeAspect="1"/>
          </p:cNvPicPr>
          <p:nvPr/>
        </p:nvPicPr>
        <p:blipFill>
          <a:blip r:embed="rId3"/>
          <a:stretch>
            <a:fillRect/>
          </a:stretch>
        </p:blipFill>
        <p:spPr>
          <a:xfrm>
            <a:off x="975790" y="580449"/>
            <a:ext cx="2602296" cy="4084617"/>
          </a:xfrm>
          <a:prstGeom prst="rect">
            <a:avLst/>
          </a:prstGeom>
        </p:spPr>
      </p:pic>
      <p:pic>
        <p:nvPicPr>
          <p:cNvPr id="3" name="Picture 2"/>
          <p:cNvPicPr>
            <a:picLocks noChangeAspect="1"/>
          </p:cNvPicPr>
          <p:nvPr/>
        </p:nvPicPr>
        <p:blipFill>
          <a:blip r:embed="rId4"/>
          <a:stretch>
            <a:fillRect/>
          </a:stretch>
        </p:blipFill>
        <p:spPr>
          <a:xfrm>
            <a:off x="4389075" y="3839364"/>
            <a:ext cx="3267531" cy="5525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2c366a2b853_0_16"/>
          <p:cNvSpPr txBox="1"/>
          <p:nvPr/>
        </p:nvSpPr>
        <p:spPr>
          <a:xfrm>
            <a:off x="5524800" y="2571750"/>
            <a:ext cx="3466800" cy="203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000"/>
              <a:t>C. Apakah ada kolom yang memiliki nilai summary agak aneh? (min/mean/median/max/unique/top/freq)  </a:t>
            </a:r>
            <a:endParaRPr sz="1000"/>
          </a:p>
          <a:p>
            <a:pPr marL="0" marR="0" lvl="0" indent="0" algn="l" rtl="0">
              <a:lnSpc>
                <a:spcPct val="100000"/>
              </a:lnSpc>
              <a:spcBef>
                <a:spcPts val="0"/>
              </a:spcBef>
              <a:spcAft>
                <a:spcPts val="0"/>
              </a:spcAft>
              <a:buNone/>
            </a:pPr>
            <a:endParaRPr sz="1000"/>
          </a:p>
          <a:p>
            <a:pPr marL="0" marR="0" lvl="0" indent="0" algn="l" rtl="0">
              <a:lnSpc>
                <a:spcPct val="100000"/>
              </a:lnSpc>
              <a:spcBef>
                <a:spcPts val="0"/>
              </a:spcBef>
              <a:spcAft>
                <a:spcPts val="0"/>
              </a:spcAft>
              <a:buNone/>
            </a:pPr>
            <a:r>
              <a:rPr lang="en-US" sz="1000"/>
              <a:t>sebagian besar kolom numerik pada dataframe yang kami gunakan memiliki nilai max yang terlampau jauh dari mean, median bahkan Q3 nya. karena hal ini memungkinkan terjadinya skew positif skew pada sebaran fitur tersebut. </a:t>
            </a:r>
            <a:r>
              <a:rPr lang="en-US" sz="1000">
                <a:solidFill>
                  <a:schemeClr val="dk1"/>
                </a:solidFill>
              </a:rPr>
              <a:t>Sedangkan untuk kolom kategorikal secara dilihat dari nilai unique tidak ada yang memiliki summay aneh hanya saja pada kolom visitortype dominansi dari salah satu nilai unik yaitu ‘returning_visitor’ sangat besar yaitu berkisar 85%..</a:t>
            </a:r>
            <a:endParaRPr sz="1000"/>
          </a:p>
        </p:txBody>
      </p:sp>
      <p:pic>
        <p:nvPicPr>
          <p:cNvPr id="80" name="Google Shape;80;g2c366a2b853_0_16"/>
          <p:cNvPicPr preferRelativeResize="0"/>
          <p:nvPr/>
        </p:nvPicPr>
        <p:blipFill>
          <a:blip r:embed="rId3">
            <a:alphaModFix/>
          </a:blip>
          <a:stretch>
            <a:fillRect/>
          </a:stretch>
        </p:blipFill>
        <p:spPr>
          <a:xfrm>
            <a:off x="152400" y="554825"/>
            <a:ext cx="8839202" cy="1846411"/>
          </a:xfrm>
          <a:prstGeom prst="rect">
            <a:avLst/>
          </a:prstGeom>
          <a:noFill/>
          <a:ln>
            <a:noFill/>
          </a:ln>
        </p:spPr>
      </p:pic>
      <p:pic>
        <p:nvPicPr>
          <p:cNvPr id="81" name="Google Shape;81;g2c366a2b853_0_16"/>
          <p:cNvPicPr preferRelativeResize="0"/>
          <p:nvPr/>
        </p:nvPicPr>
        <p:blipFill>
          <a:blip r:embed="rId4">
            <a:alphaModFix/>
          </a:blip>
          <a:stretch>
            <a:fillRect/>
          </a:stretch>
        </p:blipFill>
        <p:spPr>
          <a:xfrm>
            <a:off x="152400" y="2571750"/>
            <a:ext cx="5289824" cy="1214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g2c366a2b853_0_25"/>
          <p:cNvSpPr txBox="1"/>
          <p:nvPr/>
        </p:nvSpPr>
        <p:spPr>
          <a:xfrm>
            <a:off x="514000" y="1012700"/>
            <a:ext cx="83181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000"/>
              <a:t>Gunakan visualisasi untuk melihat distribusi masing-masing kolom (feature maupun target). Tuliskan hasil observasinya, misalnya jika ada suatu kolom yang distribusinya menarik (misal skewed, bimodal, ada outlier, ada nilai yang mendominasi, kategorinya terlalu banyak, dsb). Jelaskan juga apa yang harus di-follow up saat data pre-processing.</a:t>
            </a:r>
            <a:endParaRPr sz="1000"/>
          </a:p>
          <a:p>
            <a:pPr marL="0" marR="0" lvl="0" indent="0" algn="l" rtl="0">
              <a:lnSpc>
                <a:spcPct val="100000"/>
              </a:lnSpc>
              <a:spcBef>
                <a:spcPts val="0"/>
              </a:spcBef>
              <a:spcAft>
                <a:spcPts val="0"/>
              </a:spcAft>
              <a:buNone/>
            </a:pPr>
            <a:endParaRPr sz="1000"/>
          </a:p>
          <a:p>
            <a:pPr marL="0" marR="0" lvl="0" indent="0" algn="l" rtl="0">
              <a:lnSpc>
                <a:spcPct val="100000"/>
              </a:lnSpc>
              <a:spcBef>
                <a:spcPts val="0"/>
              </a:spcBef>
              <a:spcAft>
                <a:spcPts val="0"/>
              </a:spcAft>
              <a:buNone/>
            </a:pPr>
            <a:r>
              <a:rPr lang="en-US" sz="1000"/>
              <a:t>jawaban;</a:t>
            </a:r>
            <a:endParaRPr sz="1000"/>
          </a:p>
          <a:p>
            <a:pPr marL="0" marR="0" lvl="0" indent="0" algn="l" rtl="0">
              <a:lnSpc>
                <a:spcPct val="100000"/>
              </a:lnSpc>
              <a:spcBef>
                <a:spcPts val="0"/>
              </a:spcBef>
              <a:spcAft>
                <a:spcPts val="0"/>
              </a:spcAft>
              <a:buNone/>
            </a:pPr>
            <a:r>
              <a:rPr lang="en-US" sz="1000"/>
              <a:t>dugaan kami mengenai sebaran data yang skew diperkuat dengan hasil dari </a:t>
            </a:r>
            <a:r>
              <a:rPr lang="en-US" sz="1000">
                <a:solidFill>
                  <a:schemeClr val="dk1"/>
                </a:solidFill>
              </a:rPr>
              <a:t>visualisasi dengan kdplot, boxplot, dan violin plot yang dapat dilihat di bawah ini:</a:t>
            </a:r>
            <a:endParaRPr sz="1000"/>
          </a:p>
        </p:txBody>
      </p:sp>
      <p:sp>
        <p:nvSpPr>
          <p:cNvPr id="87" name="Google Shape;87;g2c366a2b853_0_25"/>
          <p:cNvSpPr txBox="1">
            <a:spLocks noGrp="1"/>
          </p:cNvSpPr>
          <p:nvPr>
            <p:ph type="title"/>
          </p:nvPr>
        </p:nvSpPr>
        <p:spPr>
          <a:xfrm>
            <a:off x="439350" y="445025"/>
            <a:ext cx="83931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Font typeface="Montserrat"/>
              <a:buNone/>
            </a:pPr>
            <a:r>
              <a:rPr lang="en-US"/>
              <a:t>2. Univariate Analysis (25 poin)  </a:t>
            </a:r>
            <a:endParaRPr/>
          </a:p>
        </p:txBody>
      </p:sp>
      <p:pic>
        <p:nvPicPr>
          <p:cNvPr id="2" name="Picture 1"/>
          <p:cNvPicPr>
            <a:picLocks noChangeAspect="1"/>
          </p:cNvPicPr>
          <p:nvPr/>
        </p:nvPicPr>
        <p:blipFill>
          <a:blip r:embed="rId3"/>
          <a:stretch>
            <a:fillRect/>
          </a:stretch>
        </p:blipFill>
        <p:spPr>
          <a:xfrm>
            <a:off x="2019453" y="2274800"/>
            <a:ext cx="5307193" cy="274089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4" name="Google Shape;94;g2c366a2b853_0_46"/>
          <p:cNvPicPr preferRelativeResize="0"/>
          <p:nvPr/>
        </p:nvPicPr>
        <p:blipFill>
          <a:blip r:embed="rId3">
            <a:alphaModFix/>
          </a:blip>
          <a:stretch>
            <a:fillRect/>
          </a:stretch>
        </p:blipFill>
        <p:spPr>
          <a:xfrm>
            <a:off x="1814496" y="2817585"/>
            <a:ext cx="5467101" cy="2019459"/>
          </a:xfrm>
          <a:prstGeom prst="rect">
            <a:avLst/>
          </a:prstGeom>
          <a:noFill/>
          <a:ln>
            <a:noFill/>
          </a:ln>
        </p:spPr>
      </p:pic>
      <p:pic>
        <p:nvPicPr>
          <p:cNvPr id="2" name="Picture 1"/>
          <p:cNvPicPr>
            <a:picLocks noChangeAspect="1"/>
          </p:cNvPicPr>
          <p:nvPr/>
        </p:nvPicPr>
        <p:blipFill>
          <a:blip r:embed="rId4"/>
          <a:stretch>
            <a:fillRect/>
          </a:stretch>
        </p:blipFill>
        <p:spPr>
          <a:xfrm>
            <a:off x="1781838" y="152400"/>
            <a:ext cx="5532418" cy="242557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2c366a2b853_0_32"/>
          <p:cNvSpPr txBox="1"/>
          <p:nvPr/>
        </p:nvSpPr>
        <p:spPr>
          <a:xfrm>
            <a:off x="5308400" y="1656525"/>
            <a:ext cx="34485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1000"/>
          </a:p>
        </p:txBody>
      </p:sp>
      <p:sp>
        <p:nvSpPr>
          <p:cNvPr id="100" name="Google Shape;100;g2c366a2b853_0_32"/>
          <p:cNvSpPr txBox="1"/>
          <p:nvPr/>
        </p:nvSpPr>
        <p:spPr>
          <a:xfrm>
            <a:off x="514000" y="1012700"/>
            <a:ext cx="8318100" cy="1385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t>Follow up yang dapat dilakukan pada saat data preprocessing nanti adalah sebagai berikut:</a:t>
            </a:r>
            <a:endParaRPr sz="1300"/>
          </a:p>
          <a:p>
            <a:pPr marL="457200" marR="0" lvl="0" indent="-311150" algn="l" rtl="0">
              <a:lnSpc>
                <a:spcPct val="100000"/>
              </a:lnSpc>
              <a:spcBef>
                <a:spcPts val="0"/>
              </a:spcBef>
              <a:spcAft>
                <a:spcPts val="0"/>
              </a:spcAft>
              <a:buSzPts val="1300"/>
              <a:buAutoNum type="arabicPeriod"/>
            </a:pPr>
            <a:r>
              <a:rPr lang="en-US" sz="1300"/>
              <a:t>normalisasi kolom-kolom yang memiliki dritribusi yang skew </a:t>
            </a:r>
            <a:endParaRPr sz="1300"/>
          </a:p>
          <a:p>
            <a:pPr marL="457200" marR="0" lvl="0" indent="-311150" algn="l" rtl="0">
              <a:lnSpc>
                <a:spcPct val="100000"/>
              </a:lnSpc>
              <a:spcBef>
                <a:spcPts val="0"/>
              </a:spcBef>
              <a:spcAft>
                <a:spcPts val="0"/>
              </a:spcAft>
              <a:buSzPts val="1300"/>
              <a:buAutoNum type="arabicPeriod"/>
            </a:pPr>
            <a:r>
              <a:rPr lang="en-US" sz="1300"/>
              <a:t>mengatasi kolom-kolom yang memiliki nilai yang kosong (bisa dengan dinsersi menggunakan mean, media, atau min-max, atau dialkukan penghapusan), melihat bahwa nilai yang kosong berada di bawah 10% kemungkinan besar kami akan mengatasinya dengan cara menghapus data yang kosong </a:t>
            </a:r>
            <a:endParaRPr sz="1300"/>
          </a:p>
          <a:p>
            <a:pPr marL="457200" marR="0" lvl="0" indent="-311150" algn="l" rtl="0">
              <a:lnSpc>
                <a:spcPct val="100000"/>
              </a:lnSpc>
              <a:spcBef>
                <a:spcPts val="0"/>
              </a:spcBef>
              <a:spcAft>
                <a:spcPts val="0"/>
              </a:spcAft>
              <a:buSzPts val="1300"/>
              <a:buAutoNum type="arabicPeriod"/>
            </a:pPr>
            <a:r>
              <a:rPr lang="en-US" sz="1300"/>
              <a:t>lanjutkan…</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5"/>
          <p:cNvSpPr txBox="1"/>
          <p:nvPr/>
        </p:nvSpPr>
        <p:spPr>
          <a:xfrm>
            <a:off x="612950" y="1012700"/>
            <a:ext cx="3828900"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06" name="Google Shape;106;p5"/>
          <p:cNvSpPr txBox="1">
            <a:spLocks noGrp="1"/>
          </p:cNvSpPr>
          <p:nvPr>
            <p:ph type="title"/>
          </p:nvPr>
        </p:nvSpPr>
        <p:spPr>
          <a:xfrm>
            <a:off x="462625" y="328650"/>
            <a:ext cx="83931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Font typeface="Montserrat"/>
              <a:buNone/>
            </a:pPr>
            <a:r>
              <a:rPr lang="en-US"/>
              <a:t>3. Multivariate Analysis (15 poin)  </a:t>
            </a:r>
            <a:endParaRPr/>
          </a:p>
        </p:txBody>
      </p:sp>
      <p:sp>
        <p:nvSpPr>
          <p:cNvPr id="107" name="Google Shape;107;p5"/>
          <p:cNvSpPr txBox="1"/>
          <p:nvPr/>
        </p:nvSpPr>
        <p:spPr>
          <a:xfrm>
            <a:off x="537625" y="966175"/>
            <a:ext cx="8318100" cy="158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t>Lakukan multivariate analysis (seperti correlation heatmap dan category plots, sesuai yang diajarkan di kelas). Tuliskan hasil observasinya, seperti:</a:t>
            </a:r>
            <a:endParaRPr sz="1300"/>
          </a:p>
          <a:p>
            <a:pPr marL="0" marR="0" lvl="0" indent="0" algn="l" rtl="0">
              <a:lnSpc>
                <a:spcPct val="100000"/>
              </a:lnSpc>
              <a:spcBef>
                <a:spcPts val="0"/>
              </a:spcBef>
              <a:spcAft>
                <a:spcPts val="0"/>
              </a:spcAft>
              <a:buNone/>
            </a:pPr>
            <a:r>
              <a:rPr lang="en-US" sz="1300"/>
              <a:t>A. Bagaimana korelasi antara masing-masing feature dan label. Kira-kira feature mana saja yang paling relevan dan harus dipertahankan?</a:t>
            </a:r>
            <a:endParaRPr sz="1300"/>
          </a:p>
          <a:p>
            <a:pPr marL="0" marR="0" lvl="0" indent="0" algn="l" rtl="0">
              <a:lnSpc>
                <a:spcPct val="100000"/>
              </a:lnSpc>
              <a:spcBef>
                <a:spcPts val="0"/>
              </a:spcBef>
              <a:spcAft>
                <a:spcPts val="0"/>
              </a:spcAft>
              <a:buNone/>
            </a:pPr>
            <a:r>
              <a:rPr lang="en-US" sz="1300"/>
              <a:t>B. Bagaimana korelasi antar-feature, apakah ada pola yang menarik? Apa yang perlu dilakukan terhadap feature itu?</a:t>
            </a:r>
            <a:endParaRPr sz="1300"/>
          </a:p>
          <a:p>
            <a:pPr marL="0" marR="0" lvl="0" indent="0" algn="l" rtl="0">
              <a:lnSpc>
                <a:spcPct val="100000"/>
              </a:lnSpc>
              <a:spcBef>
                <a:spcPts val="0"/>
              </a:spcBef>
              <a:spcAft>
                <a:spcPts val="0"/>
              </a:spcAft>
              <a:buNone/>
            </a:pPr>
            <a:r>
              <a:rPr lang="en-US" sz="1300"/>
              <a:t>* Tuliskan juga jika memang tidak ada feature yang saling berkorelasi</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2c366a2b853_0_67"/>
          <p:cNvSpPr txBox="1"/>
          <p:nvPr/>
        </p:nvSpPr>
        <p:spPr>
          <a:xfrm>
            <a:off x="612950" y="1012700"/>
            <a:ext cx="38289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pic>
        <p:nvPicPr>
          <p:cNvPr id="113" name="Google Shape;113;g2c366a2b853_0_67"/>
          <p:cNvPicPr preferRelativeResize="0"/>
          <p:nvPr/>
        </p:nvPicPr>
        <p:blipFill>
          <a:blip r:embed="rId3">
            <a:alphaModFix/>
          </a:blip>
          <a:stretch>
            <a:fillRect/>
          </a:stretch>
        </p:blipFill>
        <p:spPr>
          <a:xfrm>
            <a:off x="1238094" y="112150"/>
            <a:ext cx="6667824" cy="491919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800</Words>
  <Application>Microsoft Office PowerPoint</Application>
  <PresentationFormat>On-screen Show (16:9)</PresentationFormat>
  <Paragraphs>58</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Arial</vt:lpstr>
      <vt:lpstr>Montserrat</vt:lpstr>
      <vt:lpstr>Simple Light</vt:lpstr>
      <vt:lpstr>Final Project (Stage 1) </vt:lpstr>
      <vt:lpstr>1. Descriptive Statistics (15 poin)</vt:lpstr>
      <vt:lpstr>PowerPoint Presentation</vt:lpstr>
      <vt:lpstr>PowerPoint Presentation</vt:lpstr>
      <vt:lpstr>2. Univariate Analysis (25 poin)  </vt:lpstr>
      <vt:lpstr>PowerPoint Presentation</vt:lpstr>
      <vt:lpstr>PowerPoint Presentation</vt:lpstr>
      <vt:lpstr>3. Multivariate Analysis (15 poin)  </vt:lpstr>
      <vt:lpstr>PowerPoint Presentation</vt:lpstr>
      <vt:lpstr>PowerPoint Presentation</vt:lpstr>
      <vt:lpstr>4. Business Insight (30 poin)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(Stage 1) </dc:title>
  <cp:lastModifiedBy>Anuar</cp:lastModifiedBy>
  <cp:revision>1</cp:revision>
  <dcterms:modified xsi:type="dcterms:W3CDTF">2024-03-17T02:23:40Z</dcterms:modified>
</cp:coreProperties>
</file>